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7" r:id="rId2"/>
    <p:sldId id="259" r:id="rId3"/>
    <p:sldId id="317" r:id="rId4"/>
    <p:sldId id="277" r:id="rId5"/>
    <p:sldId id="278" r:id="rId6"/>
    <p:sldId id="275" r:id="rId7"/>
    <p:sldId id="318" r:id="rId8"/>
    <p:sldId id="281" r:id="rId9"/>
    <p:sldId id="353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288" r:id="rId18"/>
    <p:sldId id="279" r:id="rId19"/>
    <p:sldId id="355" r:id="rId20"/>
    <p:sldId id="326" r:id="rId21"/>
    <p:sldId id="354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1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82B"/>
    <a:srgbClr val="425CA9"/>
    <a:srgbClr val="FE0F12"/>
    <a:srgbClr val="481E60"/>
    <a:srgbClr val="0647EB"/>
    <a:srgbClr val="0C7BFE"/>
    <a:srgbClr val="127AFD"/>
    <a:srgbClr val="137AFD"/>
    <a:srgbClr val="0E7EFE"/>
    <a:srgbClr val="0E8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924" y="84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  <a:r>
              <a:rPr lang="ru-RU" sz="3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</c:v>
                </c:pt>
                <c:pt idx="1">
                  <c:v>0.56000000000000005</c:v>
                </c:pt>
                <c:pt idx="2">
                  <c:v>0.62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9-49D2-A83F-FD826A6690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1959728"/>
        <c:axId val="1971956400"/>
      </c:barChart>
      <c:catAx>
        <c:axId val="197195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1956400"/>
        <c:crosses val="autoZero"/>
        <c:auto val="1"/>
        <c:lblAlgn val="ctr"/>
        <c:lblOffset val="100"/>
        <c:noMultiLvlLbl val="0"/>
      </c:catAx>
      <c:valAx>
        <c:axId val="197195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195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dirty="0"/>
              <a:t>ФГИС «Моя школа»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spPr>
            <a:solidFill>
              <a:srgbClr val="8F482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8,7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9B-47BD-8CC4-767E94EC8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3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8.6999999999999993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0-4B8E-A1C0-CA35656E8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3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0-4B8E-A1C0-CA35656E81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50001951"/>
        <c:axId val="1987105375"/>
      </c:barChart>
      <c:catAx>
        <c:axId val="25000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7105375"/>
        <c:crosses val="autoZero"/>
        <c:auto val="1"/>
        <c:lblAlgn val="ctr"/>
        <c:lblOffset val="100"/>
        <c:noMultiLvlLbl val="0"/>
      </c:catAx>
      <c:valAx>
        <c:axId val="198710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00019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AF077-68EF-46EB-8E53-D846C3504B9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0D45D-3FA2-4753-AD75-955E976803AF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4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108 педагогов</a:t>
          </a:r>
        </a:p>
      </dgm:t>
    </dgm:pt>
    <dgm:pt modelId="{BFFAA774-E8DD-48FA-9FF1-E3C7721853AD}" type="parTrans" cxnId="{8D0750D5-0E24-4B89-A445-A71B5AA26849}">
      <dgm:prSet/>
      <dgm:spPr/>
      <dgm:t>
        <a:bodyPr/>
        <a:lstStyle/>
        <a:p>
          <a:endParaRPr lang="ru-RU"/>
        </a:p>
      </dgm:t>
    </dgm:pt>
    <dgm:pt modelId="{F05ECBFD-88A3-4E58-BE8B-E350C3667E5F}" type="sibTrans" cxnId="{8D0750D5-0E24-4B89-A445-A71B5AA26849}">
      <dgm:prSet/>
      <dgm:spPr/>
      <dgm:t>
        <a:bodyPr/>
        <a:lstStyle/>
        <a:p>
          <a:endParaRPr lang="ru-RU"/>
        </a:p>
      </dgm:t>
    </dgm:pt>
    <dgm:pt modelId="{A04FE51B-AF90-465B-9445-39C4E7A0290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311 человек</a:t>
          </a:r>
        </a:p>
      </dgm:t>
    </dgm:pt>
    <dgm:pt modelId="{E5A8BA8D-8F4C-4A83-9356-AC054A2232EE}" type="parTrans" cxnId="{944F5C9F-EA47-4C48-B779-753831522F1F}">
      <dgm:prSet/>
      <dgm:spPr/>
      <dgm:t>
        <a:bodyPr/>
        <a:lstStyle/>
        <a:p>
          <a:endParaRPr lang="ru-RU"/>
        </a:p>
      </dgm:t>
    </dgm:pt>
    <dgm:pt modelId="{EA9CE520-A9CE-4EB7-985B-4FD209C322A0}" type="sibTrans" cxnId="{944F5C9F-EA47-4C48-B779-753831522F1F}">
      <dgm:prSet/>
      <dgm:spPr/>
      <dgm:t>
        <a:bodyPr/>
        <a:lstStyle/>
        <a:p>
          <a:endParaRPr lang="ru-RU"/>
        </a:p>
      </dgm:t>
    </dgm:pt>
    <dgm:pt modelId="{2C808AF1-7501-4BB7-9D84-CC2ECFAF35BF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48% имеют стаж более 20 лет</a:t>
          </a:r>
        </a:p>
      </dgm:t>
    </dgm:pt>
    <dgm:pt modelId="{3137DD43-222C-4B0D-8F47-DDAA98DFB442}" type="parTrans" cxnId="{1A67CE0C-A1C2-4DCA-9E4B-491DC0BC1844}">
      <dgm:prSet/>
      <dgm:spPr/>
      <dgm:t>
        <a:bodyPr/>
        <a:lstStyle/>
        <a:p>
          <a:endParaRPr lang="ru-RU"/>
        </a:p>
      </dgm:t>
    </dgm:pt>
    <dgm:pt modelId="{AC54F476-195B-42E9-8553-7EF3FB02BFC2}" type="sibTrans" cxnId="{1A67CE0C-A1C2-4DCA-9E4B-491DC0BC1844}">
      <dgm:prSet/>
      <dgm:spPr/>
      <dgm:t>
        <a:bodyPr/>
        <a:lstStyle/>
        <a:p>
          <a:endParaRPr lang="ru-RU"/>
        </a:p>
      </dgm:t>
    </dgm:pt>
    <dgm:pt modelId="{A187C02F-D7CA-4A65-B803-533CDDF82FF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22 % имеют высшее образование</a:t>
          </a:r>
        </a:p>
      </dgm:t>
    </dgm:pt>
    <dgm:pt modelId="{A7AE6691-13E7-4459-8ABC-561D03A84189}" type="parTrans" cxnId="{8262FADC-FEE7-49A9-B911-40067E8225EE}">
      <dgm:prSet/>
      <dgm:spPr/>
      <dgm:t>
        <a:bodyPr/>
        <a:lstStyle/>
        <a:p>
          <a:endParaRPr lang="ru-RU"/>
        </a:p>
      </dgm:t>
    </dgm:pt>
    <dgm:pt modelId="{D65E5B7E-984D-40F6-9730-E51EB5C01733}" type="sibTrans" cxnId="{8262FADC-FEE7-49A9-B911-40067E8225EE}">
      <dgm:prSet/>
      <dgm:spPr/>
      <dgm:t>
        <a:bodyPr/>
        <a:lstStyle/>
        <a:p>
          <a:endParaRPr lang="ru-RU"/>
        </a:p>
      </dgm:t>
    </dgm:pt>
    <dgm:pt modelId="{3A535276-A32A-4F99-AB34-85F1A2612083}" type="pres">
      <dgm:prSet presAssocID="{61BAF077-68EF-46EB-8E53-D846C3504B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5C80D1-4BB1-4B7F-ABBD-F346258469F6}" type="pres">
      <dgm:prSet presAssocID="{3020D45D-3FA2-4753-AD75-955E976803AF}" presName="singleCycle" presStyleCnt="0"/>
      <dgm:spPr/>
    </dgm:pt>
    <dgm:pt modelId="{7D80BA9C-2E6A-4B55-A674-4B07D1DB3185}" type="pres">
      <dgm:prSet presAssocID="{3020D45D-3FA2-4753-AD75-955E976803AF}" presName="singleCenter" presStyleLbl="node1" presStyleIdx="0" presStyleCnt="4" custScaleX="186451" custScaleY="12707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E1532FE-FC1F-43EF-B511-62ED86159036}" type="pres">
      <dgm:prSet presAssocID="{E5A8BA8D-8F4C-4A83-9356-AC054A2232E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E1E046C-981E-4A9F-8BEB-40809C6135DF}" type="pres">
      <dgm:prSet presAssocID="{A04FE51B-AF90-465B-9445-39C4E7A02904}" presName="text0" presStyleLbl="node1" presStyleIdx="1" presStyleCnt="4" custScaleX="286219" custScaleY="173292" custRadScaleRad="100637" custRadScaleInc="-1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682D3-BB6E-4A26-A9DF-20EF78741DE2}" type="pres">
      <dgm:prSet presAssocID="{3137DD43-222C-4B0D-8F47-DDAA98DFB442}" presName="Name56" presStyleLbl="parChTrans1D2" presStyleIdx="1" presStyleCnt="3"/>
      <dgm:spPr/>
      <dgm:t>
        <a:bodyPr/>
        <a:lstStyle/>
        <a:p>
          <a:endParaRPr lang="ru-RU"/>
        </a:p>
      </dgm:t>
    </dgm:pt>
    <dgm:pt modelId="{E69A3F06-66D9-410B-8DE3-81AC5A4E87F8}" type="pres">
      <dgm:prSet presAssocID="{2C808AF1-7501-4BB7-9D84-CC2ECFAF35BF}" presName="text0" presStyleLbl="node1" presStyleIdx="2" presStyleCnt="4" custScaleX="238108" custScaleY="166710" custRadScaleRad="138843" custRadScaleInc="-4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FD746-E8E6-45D5-ABDC-9FD5B18B572C}" type="pres">
      <dgm:prSet presAssocID="{A7AE6691-13E7-4459-8ABC-561D03A8418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28E25A0-9DF8-4E1D-B570-FC2E9D0C25DB}" type="pres">
      <dgm:prSet presAssocID="{A187C02F-D7CA-4A65-B803-533CDDF82FF4}" presName="text0" presStyleLbl="node1" presStyleIdx="3" presStyleCnt="4" custScaleX="276543" custScaleY="167120" custRadScaleRad="140017" custRadScaleInc="39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3B741-C428-4B72-9451-5E90C5785617}" type="presOf" srcId="{61BAF077-68EF-46EB-8E53-D846C3504B9F}" destId="{3A535276-A32A-4F99-AB34-85F1A2612083}" srcOrd="0" destOrd="0" presId="urn:microsoft.com/office/officeart/2008/layout/RadialCluster"/>
    <dgm:cxn modelId="{9AAE5D01-E4D4-4B98-86A9-3A8BD3E12F44}" type="presOf" srcId="{2C808AF1-7501-4BB7-9D84-CC2ECFAF35BF}" destId="{E69A3F06-66D9-410B-8DE3-81AC5A4E87F8}" srcOrd="0" destOrd="0" presId="urn:microsoft.com/office/officeart/2008/layout/RadialCluster"/>
    <dgm:cxn modelId="{02841D07-EE0E-4035-BC77-A93AE9E71D75}" type="presOf" srcId="{3137DD43-222C-4B0D-8F47-DDAA98DFB442}" destId="{650682D3-BB6E-4A26-A9DF-20EF78741DE2}" srcOrd="0" destOrd="0" presId="urn:microsoft.com/office/officeart/2008/layout/RadialCluster"/>
    <dgm:cxn modelId="{CB01684C-BE5E-4242-A578-81DAACBEA580}" type="presOf" srcId="{3020D45D-3FA2-4753-AD75-955E976803AF}" destId="{7D80BA9C-2E6A-4B55-A674-4B07D1DB3185}" srcOrd="0" destOrd="0" presId="urn:microsoft.com/office/officeart/2008/layout/RadialCluster"/>
    <dgm:cxn modelId="{1A67CE0C-A1C2-4DCA-9E4B-491DC0BC1844}" srcId="{3020D45D-3FA2-4753-AD75-955E976803AF}" destId="{2C808AF1-7501-4BB7-9D84-CC2ECFAF35BF}" srcOrd="1" destOrd="0" parTransId="{3137DD43-222C-4B0D-8F47-DDAA98DFB442}" sibTransId="{AC54F476-195B-42E9-8553-7EF3FB02BFC2}"/>
    <dgm:cxn modelId="{8262FADC-FEE7-49A9-B911-40067E8225EE}" srcId="{3020D45D-3FA2-4753-AD75-955E976803AF}" destId="{A187C02F-D7CA-4A65-B803-533CDDF82FF4}" srcOrd="2" destOrd="0" parTransId="{A7AE6691-13E7-4459-8ABC-561D03A84189}" sibTransId="{D65E5B7E-984D-40F6-9730-E51EB5C01733}"/>
    <dgm:cxn modelId="{B68F73A6-24A5-4058-9E3C-4B17EF2FF479}" type="presOf" srcId="{A04FE51B-AF90-465B-9445-39C4E7A02904}" destId="{5E1E046C-981E-4A9F-8BEB-40809C6135DF}" srcOrd="0" destOrd="0" presId="urn:microsoft.com/office/officeart/2008/layout/RadialCluster"/>
    <dgm:cxn modelId="{944F5C9F-EA47-4C48-B779-753831522F1F}" srcId="{3020D45D-3FA2-4753-AD75-955E976803AF}" destId="{A04FE51B-AF90-465B-9445-39C4E7A02904}" srcOrd="0" destOrd="0" parTransId="{E5A8BA8D-8F4C-4A83-9356-AC054A2232EE}" sibTransId="{EA9CE520-A9CE-4EB7-985B-4FD209C322A0}"/>
    <dgm:cxn modelId="{96FAE991-C991-4124-9696-07D047245770}" type="presOf" srcId="{A7AE6691-13E7-4459-8ABC-561D03A84189}" destId="{954FD746-E8E6-45D5-ABDC-9FD5B18B572C}" srcOrd="0" destOrd="0" presId="urn:microsoft.com/office/officeart/2008/layout/RadialCluster"/>
    <dgm:cxn modelId="{EE921B0E-F228-4430-A8CA-2E60B0356A4A}" type="presOf" srcId="{E5A8BA8D-8F4C-4A83-9356-AC054A2232EE}" destId="{CE1532FE-FC1F-43EF-B511-62ED86159036}" srcOrd="0" destOrd="0" presId="urn:microsoft.com/office/officeart/2008/layout/RadialCluster"/>
    <dgm:cxn modelId="{8D0750D5-0E24-4B89-A445-A71B5AA26849}" srcId="{61BAF077-68EF-46EB-8E53-D846C3504B9F}" destId="{3020D45D-3FA2-4753-AD75-955E976803AF}" srcOrd="0" destOrd="0" parTransId="{BFFAA774-E8DD-48FA-9FF1-E3C7721853AD}" sibTransId="{F05ECBFD-88A3-4E58-BE8B-E350C3667E5F}"/>
    <dgm:cxn modelId="{3505CAAC-33D6-4062-92D2-5C490709CA8C}" type="presOf" srcId="{A187C02F-D7CA-4A65-B803-533CDDF82FF4}" destId="{828E25A0-9DF8-4E1D-B570-FC2E9D0C25DB}" srcOrd="0" destOrd="0" presId="urn:microsoft.com/office/officeart/2008/layout/RadialCluster"/>
    <dgm:cxn modelId="{F6FFF187-4C73-4A56-B704-7B844BE38D37}" type="presParOf" srcId="{3A535276-A32A-4F99-AB34-85F1A2612083}" destId="{335C80D1-4BB1-4B7F-ABBD-F346258469F6}" srcOrd="0" destOrd="0" presId="urn:microsoft.com/office/officeart/2008/layout/RadialCluster"/>
    <dgm:cxn modelId="{26DDC79B-BA3E-43F9-B885-5792F1796646}" type="presParOf" srcId="{335C80D1-4BB1-4B7F-ABBD-F346258469F6}" destId="{7D80BA9C-2E6A-4B55-A674-4B07D1DB3185}" srcOrd="0" destOrd="0" presId="urn:microsoft.com/office/officeart/2008/layout/RadialCluster"/>
    <dgm:cxn modelId="{C6401DAA-3F44-4A11-AE11-5228CDFD6DC3}" type="presParOf" srcId="{335C80D1-4BB1-4B7F-ABBD-F346258469F6}" destId="{CE1532FE-FC1F-43EF-B511-62ED86159036}" srcOrd="1" destOrd="0" presId="urn:microsoft.com/office/officeart/2008/layout/RadialCluster"/>
    <dgm:cxn modelId="{CF79CDC2-113C-486E-9563-5190FC376B8E}" type="presParOf" srcId="{335C80D1-4BB1-4B7F-ABBD-F346258469F6}" destId="{5E1E046C-981E-4A9F-8BEB-40809C6135DF}" srcOrd="2" destOrd="0" presId="urn:microsoft.com/office/officeart/2008/layout/RadialCluster"/>
    <dgm:cxn modelId="{A98B8978-83C0-45CB-BD4E-29E37E6C6738}" type="presParOf" srcId="{335C80D1-4BB1-4B7F-ABBD-F346258469F6}" destId="{650682D3-BB6E-4A26-A9DF-20EF78741DE2}" srcOrd="3" destOrd="0" presId="urn:microsoft.com/office/officeart/2008/layout/RadialCluster"/>
    <dgm:cxn modelId="{3BB50C76-741B-435C-89A9-0DFB5EE38D12}" type="presParOf" srcId="{335C80D1-4BB1-4B7F-ABBD-F346258469F6}" destId="{E69A3F06-66D9-410B-8DE3-81AC5A4E87F8}" srcOrd="4" destOrd="0" presId="urn:microsoft.com/office/officeart/2008/layout/RadialCluster"/>
    <dgm:cxn modelId="{FF49BBCE-3840-4DF7-86EF-A3205B91E3F7}" type="presParOf" srcId="{335C80D1-4BB1-4B7F-ABBD-F346258469F6}" destId="{954FD746-E8E6-45D5-ABDC-9FD5B18B572C}" srcOrd="5" destOrd="0" presId="urn:microsoft.com/office/officeart/2008/layout/RadialCluster"/>
    <dgm:cxn modelId="{F23BE316-AC2D-4AFF-AA2E-26C42C9BE782}" type="presParOf" srcId="{335C80D1-4BB1-4B7F-ABBD-F346258469F6}" destId="{828E25A0-9DF8-4E1D-B570-FC2E9D0C25D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BA9C-2E6A-4B55-A674-4B07D1DB3185}">
      <dsp:nvSpPr>
        <dsp:cNvPr id="0" name=""/>
        <dsp:cNvSpPr/>
      </dsp:nvSpPr>
      <dsp:spPr>
        <a:xfrm>
          <a:off x="3818011" y="2414053"/>
          <a:ext cx="3156988" cy="2151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108 педагогов</a:t>
          </a:r>
        </a:p>
      </dsp:txBody>
      <dsp:txXfrm>
        <a:off x="3923047" y="2519089"/>
        <a:ext cx="2946916" cy="1941595"/>
      </dsp:txXfrm>
    </dsp:sp>
    <dsp:sp modelId="{CE1532FE-FC1F-43EF-B511-62ED86159036}">
      <dsp:nvSpPr>
        <dsp:cNvPr id="0" name=""/>
        <dsp:cNvSpPr/>
      </dsp:nvSpPr>
      <dsp:spPr>
        <a:xfrm rot="16149791">
          <a:off x="5105425" y="2142679"/>
          <a:ext cx="5428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8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E046C-981E-4A9F-8BEB-40809C6135DF}">
      <dsp:nvSpPr>
        <dsp:cNvPr id="0" name=""/>
        <dsp:cNvSpPr/>
      </dsp:nvSpPr>
      <dsp:spPr>
        <a:xfrm>
          <a:off x="3735010" y="-94594"/>
          <a:ext cx="3246994" cy="1965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311 человек</a:t>
          </a:r>
        </a:p>
      </dsp:txBody>
      <dsp:txXfrm>
        <a:off x="3830977" y="1373"/>
        <a:ext cx="3055060" cy="1773966"/>
      </dsp:txXfrm>
    </dsp:sp>
    <dsp:sp modelId="{650682D3-BB6E-4A26-A9DF-20EF78741DE2}">
      <dsp:nvSpPr>
        <dsp:cNvPr id="0" name=""/>
        <dsp:cNvSpPr/>
      </dsp:nvSpPr>
      <dsp:spPr>
        <a:xfrm rot="252648">
          <a:off x="6974088" y="3630885"/>
          <a:ext cx="675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0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3F06-66D9-410B-8DE3-81AC5A4E87F8}">
      <dsp:nvSpPr>
        <dsp:cNvPr id="0" name=""/>
        <dsp:cNvSpPr/>
      </dsp:nvSpPr>
      <dsp:spPr>
        <a:xfrm>
          <a:off x="7648198" y="2809490"/>
          <a:ext cx="2701201" cy="1891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48% имеют стаж более 20 лет</a:t>
          </a:r>
        </a:p>
      </dsp:txBody>
      <dsp:txXfrm>
        <a:off x="7740520" y="2901812"/>
        <a:ext cx="2516557" cy="1706587"/>
      </dsp:txXfrm>
    </dsp:sp>
    <dsp:sp modelId="{954FD746-E8E6-45D5-ABDC-9FD5B18B572C}">
      <dsp:nvSpPr>
        <dsp:cNvPr id="0" name=""/>
        <dsp:cNvSpPr/>
      </dsp:nvSpPr>
      <dsp:spPr>
        <a:xfrm rot="10423728">
          <a:off x="3342904" y="3689378"/>
          <a:ext cx="4765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E25A0-9DF8-4E1D-B570-FC2E9D0C25DB}">
      <dsp:nvSpPr>
        <dsp:cNvPr id="0" name=""/>
        <dsp:cNvSpPr/>
      </dsp:nvSpPr>
      <dsp:spPr>
        <a:xfrm>
          <a:off x="207104" y="2939842"/>
          <a:ext cx="3137225" cy="1895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22 % имеют высшее образование</a:t>
          </a:r>
        </a:p>
      </dsp:txBody>
      <dsp:txXfrm>
        <a:off x="299653" y="3032391"/>
        <a:ext cx="2952127" cy="1710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00" y="1391112"/>
            <a:ext cx="8820000" cy="4563850"/>
          </a:xfrm>
        </p:spPr>
        <p:txBody>
          <a:bodyPr>
            <a:noAutofit/>
          </a:bodyPr>
          <a:lstStyle/>
          <a:p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«Стратегические общенациональные приоритеты – ориентиры устойчивого развития муниципальной системы образования»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499" y="5788075"/>
            <a:ext cx="8352000" cy="720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kern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Станислав Олегович</a:t>
            </a:r>
            <a:endParaRPr lang="ru-RU" b="1" kern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kern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МКУ «УО Канского района»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154893-F413-4F67-87B0-91CD569A1D10}"/>
              </a:ext>
            </a:extLst>
          </p:cNvPr>
          <p:cNvSpPr txBox="1"/>
          <p:nvPr/>
        </p:nvSpPr>
        <p:spPr>
          <a:xfrm>
            <a:off x="9447912" y="2709000"/>
            <a:ext cx="239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Канского района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65" y="-16775"/>
            <a:ext cx="4492817" cy="281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0"/>
            <a:ext cx="12192000" cy="6858000"/>
          </a:xfrm>
          <a:prstGeom prst="rect">
            <a:avLst/>
          </a:prstGeom>
        </p:spPr>
      </p:pic>
      <p:pic>
        <p:nvPicPr>
          <p:cNvPr id="3075" name="Picture 3" descr="C:\Users\detskiy sad\Downloads\logo_mkmd_1536x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00" y="1241378"/>
            <a:ext cx="6030000" cy="2881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474000" y="2036173"/>
            <a:ext cx="92255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943500" y="4509000"/>
            <a:ext cx="10305000" cy="214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«Астафьевская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Браженская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Большеуринская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1" b="27701"/>
          <a:stretch/>
        </p:blipFill>
        <p:spPr bwMode="auto">
          <a:xfrm>
            <a:off x="2632041" y="1494000"/>
            <a:ext cx="7064509" cy="2147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921000" y="4149000"/>
            <a:ext cx="9000000" cy="2390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Рудянская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Чечеульская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219119" y="1948150"/>
            <a:ext cx="92255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" y="0"/>
            <a:ext cx="12192000" cy="6858000"/>
          </a:xfrm>
          <a:prstGeom prst="rect">
            <a:avLst/>
          </a:prstGeom>
        </p:spPr>
      </p:pic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76000" y="4523314"/>
            <a:ext cx="9990000" cy="2334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«Таеженская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Рудянская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«В-Амонашенская СОШ»</a:t>
            </a:r>
          </a:p>
          <a:p>
            <a:pPr marL="742950" indent="-742950" algn="just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969000" y="1369740"/>
            <a:ext cx="9225550" cy="715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00" y="1404000"/>
            <a:ext cx="6194262" cy="2716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384000" y="1902478"/>
            <a:ext cx="9225550" cy="69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226500" y="503120"/>
            <a:ext cx="9225550" cy="59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339000" y="467339"/>
            <a:ext cx="9225550" cy="535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50" y="1122094"/>
            <a:ext cx="5850550" cy="2644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0" y="141310"/>
            <a:ext cx="9225550" cy="51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31000" y="4034928"/>
            <a:ext cx="9412933" cy="2848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«Браженская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Астафьевская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Большеуринская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Чечеульская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121000" y="1270689"/>
            <a:ext cx="3407546" cy="12760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2022/2023  150уч.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108546" y="2708606"/>
            <a:ext cx="3420000" cy="14071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 300уч.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3" y="0"/>
            <a:ext cx="12192000" cy="6858000"/>
          </a:xfrm>
          <a:prstGeom prst="rect">
            <a:avLst/>
          </a:prstGeom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50347521"/>
              </p:ext>
            </p:extLst>
          </p:nvPr>
        </p:nvGraphicFramePr>
        <p:xfrm>
          <a:off x="1101000" y="1089000"/>
          <a:ext cx="10125000" cy="555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56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981000" y="1791742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6-10 класс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980" y="1479422"/>
            <a:ext cx="4140000" cy="1035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обучающихся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9" y="1479422"/>
            <a:ext cx="4037837" cy="331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228837" y="4629407"/>
            <a:ext cx="5916000" cy="17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881000" y="3519000"/>
            <a:ext cx="6363020" cy="3231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Инженерно-техническое направление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Научно-исследовательское направление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"/>
            <a:ext cx="12192000" cy="6858000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016000" y="1482118"/>
            <a:ext cx="7415898" cy="5096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Красномаяковская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«Георгиевская СОШ»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Рудянская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Таеженская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Мокрушинская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4" y="1764000"/>
            <a:ext cx="4437876" cy="444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894225" y="1936765"/>
            <a:ext cx="3937775" cy="13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049205" y="819000"/>
            <a:ext cx="3937775" cy="14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894225" y="1354073"/>
            <a:ext cx="3510000" cy="139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689205" y="1131392"/>
            <a:ext cx="3937775" cy="1587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63941"/>
              </p:ext>
            </p:extLst>
          </p:nvPr>
        </p:nvGraphicFramePr>
        <p:xfrm>
          <a:off x="583500" y="2979000"/>
          <a:ext cx="11024999" cy="369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1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950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учащихся </a:t>
                      </a:r>
                    </a:p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</a:t>
                      </a:r>
                      <a:r>
                        <a:rPr lang="ru-RU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" y="504000"/>
            <a:ext cx="5614406" cy="3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0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4" y="1170851"/>
            <a:ext cx="2924409" cy="2673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5" y="3898839"/>
            <a:ext cx="2924409" cy="27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266000" y="434967"/>
            <a:ext cx="42262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785750" y="1354380"/>
            <a:ext cx="42262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316403" y="2179866"/>
            <a:ext cx="8011534" cy="4470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Арефьевская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Большеуринская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Красномаяковская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«Георгиевская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Рудянская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Степняковская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Браженская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Чечеульская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Анцирская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Мокрушинская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06043" y="4322250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480716" y="5357250"/>
            <a:ext cx="5220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984750" y="3654000"/>
            <a:ext cx="42262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33358" y="5556300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074225" y="4404671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712875" y="4320158"/>
            <a:ext cx="4769999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396000" y="4838217"/>
            <a:ext cx="5220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074225" y="5615234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531000" y="5978213"/>
            <a:ext cx="4950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266000" y="434967"/>
            <a:ext cx="42262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785750" y="1354380"/>
            <a:ext cx="42262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89096" y="1655131"/>
            <a:ext cx="9720000" cy="5285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воспитательной среды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педагогических работников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рабочие программы воспитания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включенности в проект «Разговор о важном»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деятельности школьных музеев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юнармейцев, добровольцев, участников Российского движения детей и молодежи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06043" y="4322250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480716" y="5357250"/>
            <a:ext cx="5220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984750" y="3654000"/>
            <a:ext cx="42262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33358" y="5556300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074225" y="4404671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712875" y="4320158"/>
            <a:ext cx="4769999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396000" y="4838217"/>
            <a:ext cx="5220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074225" y="5615234"/>
            <a:ext cx="393777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531000" y="5978213"/>
            <a:ext cx="4950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12192000" cy="6858000"/>
          </a:xfrm>
          <a:prstGeom prst="rect">
            <a:avLst/>
          </a:prstGeom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" b="1696"/>
          <a:stretch>
            <a:fillRect/>
          </a:stretch>
        </p:blipFill>
        <p:spPr bwMode="auto">
          <a:xfrm>
            <a:off x="831000" y="1809000"/>
            <a:ext cx="5625000" cy="361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00" y="1494000"/>
            <a:ext cx="4889775" cy="486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17" y="3339225"/>
            <a:ext cx="3766633" cy="282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3" y="3339000"/>
            <a:ext cx="4006386" cy="2739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759551" y="2034441"/>
            <a:ext cx="1351296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чел.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0298845" y="2034441"/>
            <a:ext cx="1351296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чел.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stCxn id="31" idx="3"/>
          </p:cNvCxnSpPr>
          <p:nvPr/>
        </p:nvCxnSpPr>
        <p:spPr>
          <a:xfrm>
            <a:off x="9110847" y="2551941"/>
            <a:ext cx="11879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81320" y="1467626"/>
            <a:ext cx="3344248" cy="1890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медиатора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67" y="1764000"/>
            <a:ext cx="2800125" cy="37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1273466"/>
            <a:ext cx="4448786" cy="158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0" y="1273466"/>
            <a:ext cx="3810990" cy="265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00" y="4013990"/>
            <a:ext cx="3825000" cy="234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00" y="3159000"/>
            <a:ext cx="3555000" cy="319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0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sp>
        <p:nvSpPr>
          <p:cNvPr id="3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921000" y="5005998"/>
            <a:ext cx="9989987" cy="153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«Мокрушинская СОШ»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Астафьевская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0" y="1359000"/>
            <a:ext cx="10232178" cy="257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978934" y="4057591"/>
            <a:ext cx="8235000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ДЕСАНТ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D6F738D-6F5E-4E5B-BC9E-2715DF6CF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94375"/>
              </p:ext>
            </p:extLst>
          </p:nvPr>
        </p:nvGraphicFramePr>
        <p:xfrm>
          <a:off x="786000" y="1134000"/>
          <a:ext cx="103950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2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011000" y="4369903"/>
            <a:ext cx="9855000" cy="1939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«Мокрушинская СОШ»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Красномаяковская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95419" y="5858024"/>
            <a:ext cx="10162194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МАОУ «Покровская СОШ». Центр «Точка рост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1231194"/>
            <a:ext cx="11839998" cy="33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815483" y="5544000"/>
            <a:ext cx="8561033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4-х до 7 лет – 611 человек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113500" y="1307490"/>
            <a:ext cx="7965000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 до 3-х лет – 290 человек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00" y="2034000"/>
            <a:ext cx="5445000" cy="36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51000" y="5544000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065090" y="5004000"/>
            <a:ext cx="10061818" cy="144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Браженский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Филимоновский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00" y="1584000"/>
            <a:ext cx="5258068" cy="29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1D97EE-0940-4CE8-AD07-4304212AA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05951"/>
              </p:ext>
            </p:extLst>
          </p:nvPr>
        </p:nvGraphicFramePr>
        <p:xfrm>
          <a:off x="606000" y="1584000"/>
          <a:ext cx="10575000" cy="56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7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17" y="-3534"/>
            <a:ext cx="12412134" cy="6942534"/>
          </a:xfrm>
          <a:prstGeom prst="rect">
            <a:avLst/>
          </a:prstGeo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73" y="3828341"/>
            <a:ext cx="3900000" cy="292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00" y="1179000"/>
            <a:ext cx="4275092" cy="320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0" y="1179000"/>
            <a:ext cx="4387511" cy="3288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00" y="0"/>
            <a:ext cx="12261000" cy="6858000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990584" y="5292571"/>
            <a:ext cx="6840000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957615" y="4071433"/>
            <a:ext cx="7064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0" y="1725928"/>
            <a:ext cx="3690001" cy="369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071000" y="2948715"/>
            <a:ext cx="7678432" cy="62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254427" y="1854001"/>
            <a:ext cx="7256865" cy="3943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Чечеульский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Филимоновский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Браженский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Анцирский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194A4E3-5AD2-417E-8A8A-F82C06AC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1098000"/>
            <a:ext cx="6480000" cy="5850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цель – «Реализация потенциала каждого человека, развитие его талантов, воспитание патриотичной и социально ответственной личности».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b="236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r="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56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404000"/>
            <a:ext cx="5988531" cy="472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4" y="1419967"/>
            <a:ext cx="3534154" cy="235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31" y="3879000"/>
            <a:ext cx="4696441" cy="2524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0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0"/>
            <a:ext cx="12192000" cy="6858000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92" y="2889000"/>
            <a:ext cx="5931813" cy="3336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51000" y="1584000"/>
            <a:ext cx="10889999" cy="119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одна из лучших 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17" y="0"/>
            <a:ext cx="12248417" cy="6858000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69000" y="2588295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– 5,86%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25686" r="13857" b="29931"/>
          <a:stretch/>
        </p:blipFill>
        <p:spPr bwMode="auto">
          <a:xfrm>
            <a:off x="7662223" y="1268999"/>
            <a:ext cx="3698777" cy="125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249000" y="3422667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Пониженный уровень – 23,01%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834000" y="4327842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– 47,70%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159000" y="5226484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– 23,43%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011697" y="1472106"/>
            <a:ext cx="481952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8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294000" y="2790250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Пониженный уровень – 24,58%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924000" y="3771367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– 53,39%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204000" y="4894830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– 13,98%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84" y="1215523"/>
            <a:ext cx="3446742" cy="127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406000" y="1412095"/>
            <a:ext cx="4644051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957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00" y="0"/>
            <a:ext cx="123045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112500" y="2724382"/>
            <a:ext cx="10214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базового уровня – 13,89%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1059000" y="3759295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– 67,59%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294000" y="4959000"/>
            <a:ext cx="10889999" cy="83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– 18,52%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315999" y="1482750"/>
            <a:ext cx="4928999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человек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00" y="684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00" y="0"/>
            <a:ext cx="12192000" cy="6858000"/>
          </a:xfrm>
          <a:prstGeom prst="rect">
            <a:avLst/>
          </a:prstGeom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196000" y="1323365"/>
            <a:ext cx="5494526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 аттестат – 85,5%</a:t>
            </a: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346425" y="2257374"/>
            <a:ext cx="707894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особого образца: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86000" y="3054127"/>
            <a:ext cx="10873334" cy="3435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«Большеуринская СОШ» - 4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Браженская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- 2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-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Чечеульская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- 1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- 1</a:t>
            </a: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659466" y="3472062"/>
            <a:ext cx="1087333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384000" y="4148323"/>
            <a:ext cx="1087333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564000" y="4771654"/>
            <a:ext cx="10884678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69002" y="5421031"/>
            <a:ext cx="1088468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0" y="1269000"/>
            <a:ext cx="4044680" cy="12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736000" y="1414398"/>
            <a:ext cx="5494526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аттестата – 98,8%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87374" y="2867428"/>
            <a:ext cx="1087333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«За успехи в учении»</a:t>
            </a: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87374" y="3893400"/>
            <a:ext cx="7260146" cy="237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«Филимоновская СОШ»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Чухломина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Виолетта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6" y="1414398"/>
            <a:ext cx="4451355" cy="13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520" y="3893400"/>
            <a:ext cx="3705882" cy="2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2" y="5761"/>
            <a:ext cx="12192000" cy="6858000"/>
          </a:xfrm>
          <a:prstGeom prst="rect">
            <a:avLst/>
          </a:prstGeom>
        </p:spPr>
      </p:pic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496000" y="3248089"/>
            <a:ext cx="6792619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медаль:</a:t>
            </a: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67666" y="4468107"/>
            <a:ext cx="11694105" cy="2582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Никита – МБОУ «В-Амонашенская СОШ»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Василькова Дарья– 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Чечеульская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Юлия – МБОУ «В-Амонашенская СОШ»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Ангелина – 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Сиворонова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– МБОУ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Рудянская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6" y="1414398"/>
            <a:ext cx="4708334" cy="14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53" y="1215363"/>
            <a:ext cx="3636399" cy="204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62125" y="1777687"/>
            <a:ext cx="11207728" cy="71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46000" y="613619"/>
            <a:ext cx="10825953" cy="71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81000" y="1251200"/>
            <a:ext cx="10856239" cy="71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46000" y="6009320"/>
            <a:ext cx="10825953" cy="71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" y="10000"/>
            <a:ext cx="12192000" cy="6858000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54605" y="2088248"/>
            <a:ext cx="399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лагерей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дневным пребыванием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5" y="3923999"/>
            <a:ext cx="4122029" cy="274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785689" y="1319439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 несовершеннолетних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786254" y="5296634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опекаемых за счет краевых субвенций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23" y="2259000"/>
            <a:ext cx="5130121" cy="256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" y="10000"/>
            <a:ext cx="12192000" cy="6858000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00" y="2700046"/>
            <a:ext cx="7697844" cy="307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35717" y="1342734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полугодие 2023г.:</a:t>
            </a: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186000" y="1342735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2024г.: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63906" y="1944000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человек</a:t>
            </a: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186000" y="1944000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человек</a:t>
            </a: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261000" y="5750610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 – 259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407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166CDF-6D9F-DC4A-B1B0-E8149E3C8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" r="6133"/>
          <a:stretch/>
        </p:blipFill>
        <p:spPr>
          <a:xfrm rot="10800000" flipH="1">
            <a:off x="5608130" y="5668962"/>
            <a:ext cx="5775927" cy="67149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rgbClr val="0E80FD"/>
              </a:gs>
              <a:gs pos="83000">
                <a:srgbClr val="0E7EFE"/>
              </a:gs>
              <a:gs pos="100000">
                <a:srgbClr val="137AFD"/>
              </a:gs>
            </a:gsLst>
            <a:lin ang="5400000" scaled="1"/>
            <a:tileRect/>
          </a:gra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166CDF-6D9F-DC4A-B1B0-E8149E3C8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" r="6133"/>
          <a:stretch/>
        </p:blipFill>
        <p:spPr>
          <a:xfrm rot="10800000" flipH="1">
            <a:off x="80536" y="4721921"/>
            <a:ext cx="5775927" cy="671493"/>
          </a:xfrm>
          <a:prstGeom prst="rect">
            <a:avLst/>
          </a:prstGeom>
          <a:gradFill flip="none" rotWithShape="1">
            <a:gsLst>
              <a:gs pos="0">
                <a:srgbClr val="A30001"/>
              </a:gs>
              <a:gs pos="74000">
                <a:srgbClr val="DC091A"/>
              </a:gs>
              <a:gs pos="83000">
                <a:srgbClr val="DD0A19"/>
              </a:gs>
              <a:gs pos="100000">
                <a:srgbClr val="FE0F12"/>
              </a:gs>
            </a:gsLst>
            <a:lin ang="5400000" scaled="1"/>
            <a:tileRect/>
          </a:gra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00" y="972772"/>
            <a:ext cx="10515599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доклада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101000" y="4710975"/>
            <a:ext cx="3555000" cy="74141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966F1-0AA0-4A23-A37C-7C1BCC277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2" y="1357678"/>
            <a:ext cx="3522691" cy="32426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0A768D-DDE6-4195-A202-1F4B3428D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23" y="2176562"/>
            <a:ext cx="3748743" cy="3372266"/>
          </a:xfrm>
          <a:prstGeom prst="rect">
            <a:avLst/>
          </a:prstGeo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973500" y="5633999"/>
            <a:ext cx="3600000" cy="74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F000FF-8145-4FA1-9131-D455D86373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00" y="2439000"/>
            <a:ext cx="1069650" cy="10684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C91704-3A9E-4CE9-BB42-14E7E23DB2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0"/>
          <a:stretch/>
        </p:blipFill>
        <p:spPr>
          <a:xfrm>
            <a:off x="7986000" y="3204000"/>
            <a:ext cx="1361675" cy="11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" y="10000"/>
            <a:ext cx="12192000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0" y="1460733"/>
            <a:ext cx="4357203" cy="409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3" b="21244"/>
          <a:stretch/>
        </p:blipFill>
        <p:spPr bwMode="auto">
          <a:xfrm>
            <a:off x="678477" y="1449000"/>
            <a:ext cx="5409618" cy="245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09" y="4057507"/>
            <a:ext cx="5795791" cy="260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" y="10000"/>
            <a:ext cx="12192000" cy="6858000"/>
          </a:xfrm>
          <a:prstGeom prst="rect">
            <a:avLst/>
          </a:prstGeo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7" y="4014000"/>
            <a:ext cx="3949334" cy="263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00" y="1150261"/>
            <a:ext cx="3989148" cy="299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19322" b="8887"/>
          <a:stretch/>
        </p:blipFill>
        <p:spPr bwMode="auto">
          <a:xfrm>
            <a:off x="671830" y="1278384"/>
            <a:ext cx="6428870" cy="273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00" y="4178285"/>
            <a:ext cx="3279852" cy="246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11" y="3965894"/>
            <a:ext cx="3573289" cy="26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" y="10000"/>
            <a:ext cx="12192000" cy="6858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0" y="1388258"/>
            <a:ext cx="4829336" cy="311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500947" y="1584000"/>
            <a:ext cx="6340720" cy="3651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оставшихся без попечения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сертификата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313825" y="2569521"/>
            <a:ext cx="6006000" cy="202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231814" y="4628398"/>
            <a:ext cx="9847094" cy="94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миллионов 327 тысяч 275 рублей</a:t>
            </a: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35386" y="5566796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155361" y="551517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234548" y="5740173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квартир</a:t>
            </a:r>
          </a:p>
        </p:txBody>
      </p:sp>
    </p:spTree>
    <p:extLst>
      <p:ext uri="{BB962C8B-B14F-4D97-AF65-F5344CB8AC3E}">
        <p14:creationId xmlns:p14="http://schemas.microsoft.com/office/powerpoint/2010/main" val="4932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" y="10000"/>
            <a:ext cx="12192000" cy="6858000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556082" y="1176335"/>
            <a:ext cx="5707094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1059000" y="984241"/>
            <a:ext cx="7705082" cy="103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бюджет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176634" y="2596097"/>
            <a:ext cx="4963095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9 336,44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9358107" y="1809000"/>
            <a:ext cx="0" cy="49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86000" y="1809000"/>
            <a:ext cx="0" cy="49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-204000" y="2650942"/>
            <a:ext cx="4963095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53 534,18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49" y="3885185"/>
            <a:ext cx="4251867" cy="282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" y="3902589"/>
            <a:ext cx="4236605" cy="282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00" y="1891479"/>
            <a:ext cx="3600000" cy="1916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0" y="3785066"/>
            <a:ext cx="3056249" cy="3062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2"/>
            <a:ext cx="12192000" cy="6858000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154560" y="1253181"/>
            <a:ext cx="184144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96000" y="1135823"/>
            <a:ext cx="3503440" cy="103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204500" y="1650122"/>
            <a:ext cx="945000" cy="1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628216" y="5693033"/>
            <a:ext cx="184144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7446000" y="5693032"/>
            <a:ext cx="184144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НВП</a:t>
            </a:r>
          </a:p>
        </p:txBody>
      </p:sp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9493977" y="5679000"/>
            <a:ext cx="184144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ОБЗР</a:t>
            </a:r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6996000" y="5693033"/>
            <a:ext cx="99000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8801679" y="5693033"/>
            <a:ext cx="990000" cy="79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45" y="2394000"/>
            <a:ext cx="4582268" cy="305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0" y="2134649"/>
            <a:ext cx="4635000" cy="316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0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" y="10000"/>
            <a:ext cx="12192000" cy="6858000"/>
          </a:xfrm>
          <a:prstGeom prst="rect">
            <a:avLst/>
          </a:prstGeom>
        </p:spPr>
      </p:pic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2582" y="1051998"/>
            <a:ext cx="9675000" cy="103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</a:t>
            </a:r>
          </a:p>
        </p:txBody>
      </p: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5229418" y="1792789"/>
            <a:ext cx="6930000" cy="103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воспитания</a:t>
            </a:r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46000" y="4734000"/>
            <a:ext cx="8550000" cy="103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</p:txBody>
      </p: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46000" y="5518435"/>
            <a:ext cx="6538060" cy="103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5" y="1899000"/>
            <a:ext cx="3513970" cy="202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92" y="2678027"/>
            <a:ext cx="2984108" cy="217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 descr="Профориентационная работа - МАОУ СОШ №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00" y="2811610"/>
            <a:ext cx="4210950" cy="1922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00" y="4734000"/>
            <a:ext cx="3176400" cy="198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916000" y="1044000"/>
            <a:ext cx="5322505" cy="499500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НОВОГО УЧЕБНОГО ГОДА!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2" y="1449000"/>
            <a:ext cx="5192308" cy="418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756" cy="6870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864000"/>
            <a:ext cx="10515599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00" y="1449000"/>
            <a:ext cx="4372043" cy="4904999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9A41605-339E-4210-9FCA-20A98B9F5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84" y="1978988"/>
            <a:ext cx="6473216" cy="4499300"/>
          </a:xfrm>
        </p:spPr>
        <p:txBody>
          <a:bodyPr>
            <a:normAutofit fontScale="92500"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«Разговоры о важном» для всех обучающихся с 1 по 11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гимна и поднятие флага в каждой школе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09" y="1807931"/>
            <a:ext cx="5825185" cy="3825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граждан Российской Федерации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94" y="1321819"/>
            <a:ext cx="3867918" cy="239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02" y="3859078"/>
            <a:ext cx="4299502" cy="286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50" y="1462193"/>
            <a:ext cx="11341100" cy="1035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Общероссийские общественно-государственные детско-молодежные организации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9" b="21849"/>
          <a:stretch>
            <a:fillRect/>
          </a:stretch>
        </p:blipFill>
        <p:spPr>
          <a:xfrm>
            <a:off x="4572666" y="2744441"/>
            <a:ext cx="4005550" cy="16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r="3262"/>
          <a:stretch>
            <a:fillRect/>
          </a:stretch>
        </p:blipFill>
        <p:spPr>
          <a:xfrm>
            <a:off x="8837469" y="2747551"/>
            <a:ext cx="3004875" cy="16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9569"/>
          <a:stretch>
            <a:fillRect/>
          </a:stretch>
        </p:blipFill>
        <p:spPr>
          <a:xfrm>
            <a:off x="409183" y="4598393"/>
            <a:ext cx="3004875" cy="16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 b="21656"/>
          <a:stretch>
            <a:fillRect/>
          </a:stretch>
        </p:blipFill>
        <p:spPr>
          <a:xfrm>
            <a:off x="7923492" y="4612526"/>
            <a:ext cx="4005550" cy="16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7"/>
          <a:stretch>
            <a:fillRect/>
          </a:stretch>
        </p:blipFill>
        <p:spPr>
          <a:xfrm>
            <a:off x="287058" y="2730308"/>
            <a:ext cx="4005550" cy="16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b="5671"/>
          <a:stretch>
            <a:fillRect/>
          </a:stretch>
        </p:blipFill>
        <p:spPr>
          <a:xfrm>
            <a:off x="3666000" y="4598393"/>
            <a:ext cx="4005550" cy="16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14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94" y="1405460"/>
            <a:ext cx="11341100" cy="1035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пространства и  воспитательная среда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3" b="14043"/>
          <a:stretch>
            <a:fillRect/>
          </a:stretch>
        </p:blipFill>
        <p:spPr>
          <a:xfrm>
            <a:off x="651000" y="2754000"/>
            <a:ext cx="5220000" cy="281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2" b="13144"/>
          <a:stretch/>
        </p:blipFill>
        <p:spPr bwMode="auto">
          <a:xfrm>
            <a:off x="6071044" y="3788999"/>
            <a:ext cx="5424956" cy="273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" y="3971580"/>
            <a:ext cx="2928077" cy="2071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00450" y="348036"/>
            <a:ext cx="909055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3425111" y="888357"/>
            <a:ext cx="8700889" cy="589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Таеженская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Степняковская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Большеуринская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Астафьевская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Красномаяковская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Анцирская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«В-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Амонашенская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08148" y="276976"/>
            <a:ext cx="8865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26000" y="190809"/>
            <a:ext cx="8865000" cy="76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946550" y="1782793"/>
            <a:ext cx="88650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426000" y="237188"/>
            <a:ext cx="8865000" cy="87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91000" y="514542"/>
            <a:ext cx="8258155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" y="1279512"/>
            <a:ext cx="2835001" cy="2481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739</Words>
  <Application>Microsoft Office PowerPoint</Application>
  <PresentationFormat>Широкоэкранный</PresentationFormat>
  <Paragraphs>177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Тема Office</vt:lpstr>
      <vt:lpstr>«Стратегические общенациональные приоритеты – ориентиры устойчивого развития муниципальной системы образования»</vt:lpstr>
      <vt:lpstr>Презентация PowerPoint</vt:lpstr>
      <vt:lpstr>Национальная цель – «Реализация потенциала каждого человека, развитие его талантов, воспитание патриотичной и социально ответственной личности».</vt:lpstr>
      <vt:lpstr>Структура доклада</vt:lpstr>
      <vt:lpstr>Воспитание</vt:lpstr>
      <vt:lpstr>Патриотическое воспитание граждан Российской Федерации</vt:lpstr>
      <vt:lpstr>Общероссийские общественно-государственные детско-молодежные организации</vt:lpstr>
      <vt:lpstr>Образовательные пространства и  воспитательная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448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</cp:lastModifiedBy>
  <cp:revision>336</cp:revision>
  <dcterms:created xsi:type="dcterms:W3CDTF">2020-06-21T13:18:43Z</dcterms:created>
  <dcterms:modified xsi:type="dcterms:W3CDTF">2024-08-28T00:40:35Z</dcterms:modified>
</cp:coreProperties>
</file>